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1" r:id="rId5"/>
    <p:sldId id="264" r:id="rId6"/>
    <p:sldId id="268" r:id="rId7"/>
    <p:sldId id="299" r:id="rId8"/>
    <p:sldId id="300" r:id="rId9"/>
    <p:sldId id="301" r:id="rId10"/>
    <p:sldId id="262" r:id="rId1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A40D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6" autoAdjust="0"/>
    <p:restoredTop sz="94628" autoAdjust="0"/>
  </p:normalViewPr>
  <p:slideViewPr>
    <p:cSldViewPr>
      <p:cViewPr>
        <p:scale>
          <a:sx n="102" d="100"/>
          <a:sy n="102" d="100"/>
        </p:scale>
        <p:origin x="-522" y="-72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87824" y="771550"/>
            <a:ext cx="5904656" cy="4248472"/>
          </a:xfrm>
        </p:spPr>
        <p:txBody>
          <a:bodyPr/>
          <a:lstStyle/>
          <a:p>
            <a:pPr lvl="0" defTabSz="914377" latinLnBrk="0">
              <a:spcBef>
                <a:spcPts val="0"/>
              </a:spcBef>
            </a:pPr>
            <a:r>
              <a:rPr lang="en-US" sz="2800" b="1" dirty="0">
                <a:solidFill>
                  <a:prstClr val="black"/>
                </a:solidFill>
                <a:cs typeface="+mn-cs"/>
              </a:rPr>
              <a:t>Diyala University / College of Education for Humanities</a:t>
            </a:r>
          </a:p>
          <a:p>
            <a:pPr lvl="0" defTabSz="914377" latinLnBrk="0">
              <a:spcBef>
                <a:spcPts val="0"/>
              </a:spcBef>
            </a:pPr>
            <a:r>
              <a:rPr lang="en-US" sz="2800" b="1" dirty="0" smtClean="0">
                <a:solidFill>
                  <a:prstClr val="black"/>
                </a:solidFill>
                <a:cs typeface="+mn-cs"/>
              </a:rPr>
              <a:t>Asst.Inst</a:t>
            </a:r>
            <a:r>
              <a:rPr lang="en-US" sz="2800" b="1" dirty="0">
                <a:solidFill>
                  <a:prstClr val="black"/>
                </a:solidFill>
                <a:cs typeface="+mn-cs"/>
              </a:rPr>
              <a:t>. Eman Ahmed Hasson</a:t>
            </a:r>
          </a:p>
          <a:p>
            <a:pPr lvl="0" defTabSz="914377" latinLnBrk="0">
              <a:spcBef>
                <a:spcPts val="0"/>
              </a:spcBef>
            </a:pPr>
            <a:r>
              <a:rPr lang="en-US" sz="2800" b="1" dirty="0">
                <a:solidFill>
                  <a:prstClr val="black"/>
                </a:solidFill>
                <a:cs typeface="+mn-cs"/>
              </a:rPr>
              <a:t>Methods of Teaching English</a:t>
            </a:r>
          </a:p>
          <a:p>
            <a:pPr lvl="0" defTabSz="914377" latinLnBrk="0">
              <a:spcBef>
                <a:spcPts val="0"/>
              </a:spcBef>
            </a:pPr>
            <a:r>
              <a:rPr lang="en-US" sz="2800" b="1" dirty="0">
                <a:solidFill>
                  <a:prstClr val="black"/>
                </a:solidFill>
                <a:cs typeface="+mn-cs"/>
              </a:rPr>
              <a:t>Second Grade</a:t>
            </a:r>
          </a:p>
          <a:p>
            <a:pPr lvl="0" defTabSz="914377" latinLnBrk="0">
              <a:spcBef>
                <a:spcPts val="0"/>
              </a:spcBef>
            </a:pPr>
            <a:r>
              <a:rPr lang="en-US" sz="2800" b="1" dirty="0">
                <a:solidFill>
                  <a:prstClr val="black"/>
                </a:solidFill>
                <a:cs typeface="+mn-cs"/>
              </a:rPr>
              <a:t>The </a:t>
            </a:r>
            <a:r>
              <a:rPr lang="en-US" sz="2800" b="1" dirty="0" smtClean="0">
                <a:solidFill>
                  <a:prstClr val="black"/>
                </a:solidFill>
                <a:cs typeface="+mn-cs"/>
              </a:rPr>
              <a:t>eighth </a:t>
            </a:r>
            <a:r>
              <a:rPr lang="en-US" sz="2800" b="1" dirty="0">
                <a:solidFill>
                  <a:prstClr val="black"/>
                </a:solidFill>
                <a:cs typeface="+mn-cs"/>
              </a:rPr>
              <a:t>Lecture</a:t>
            </a:r>
          </a:p>
          <a:p>
            <a:pPr lvl="0" defTabSz="914377" latinLnBrk="0">
              <a:spcBef>
                <a:spcPts val="0"/>
              </a:spcBef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Roles the teacher can play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to promote </a:t>
            </a:r>
          </a:p>
          <a:p>
            <a:pPr lvl="0" defTabSz="914377" latinLnBrk="0">
              <a:spcBef>
                <a:spcPts val="0"/>
              </a:spcBef>
            </a:pP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Interaction in the classroom</a:t>
            </a:r>
            <a:endParaRPr lang="en-US" sz="2800" b="1" dirty="0">
              <a:solidFill>
                <a:prstClr val="black"/>
              </a:solidFill>
              <a:cs typeface="+mn-cs"/>
            </a:endParaRPr>
          </a:p>
          <a:p>
            <a:pPr lvl="0" defTabSz="914377" latinLnBrk="0">
              <a:spcBef>
                <a:spcPts val="0"/>
              </a:spcBef>
            </a:pPr>
            <a:endParaRPr lang="en-US" b="1" dirty="0">
              <a:solidFill>
                <a:prstClr val="black"/>
              </a:solidFill>
              <a:cs typeface="+mn-cs"/>
            </a:endParaRPr>
          </a:p>
          <a:p>
            <a:endParaRPr lang="en-US" altLang="ko-KR" sz="3600" dirty="0"/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31840" y="1275606"/>
            <a:ext cx="5256584" cy="720000"/>
            <a:chOff x="3131840" y="1491630"/>
            <a:chExt cx="5256584" cy="576064"/>
          </a:xfrm>
        </p:grpSpPr>
        <p:sp>
          <p:nvSpPr>
            <p:cNvPr id="2" name="Rectangle 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6085" y="2163705"/>
            <a:ext cx="5256584" cy="720000"/>
            <a:chOff x="3131840" y="1491630"/>
            <a:chExt cx="5256584" cy="576064"/>
          </a:xfrm>
        </p:grpSpPr>
        <p:sp>
          <p:nvSpPr>
            <p:cNvPr id="18" name="Rectangle 1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0330" y="3051804"/>
            <a:ext cx="5256584" cy="720000"/>
            <a:chOff x="3131840" y="1491630"/>
            <a:chExt cx="5256584" cy="576064"/>
          </a:xfrm>
        </p:grpSpPr>
        <p:sp>
          <p:nvSpPr>
            <p:cNvPr id="21" name="Rectangle 20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14575" y="3939902"/>
            <a:ext cx="5256584" cy="720000"/>
            <a:chOff x="3131840" y="1491630"/>
            <a:chExt cx="5256584" cy="576064"/>
          </a:xfrm>
        </p:grpSpPr>
        <p:sp>
          <p:nvSpPr>
            <p:cNvPr id="24" name="Rectangle 23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Right Triangle 2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31840" y="1275606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0330" y="2163705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8820" y="3051804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7310" y="3939903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51840" y="1356248"/>
            <a:ext cx="43925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1-Engeneer the amount of classroom talk we do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lvl="0"/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2-Manpulate our questioning behavior.</a:t>
            </a:r>
            <a:endParaRPr lang="ko-KR" altLang="en-US" sz="1400" b="1" dirty="0">
              <a:solidFill>
                <a:prstClr val="black">
                  <a:lumMod val="75000"/>
                  <a:lumOff val="25000"/>
                </a:prstClr>
              </a:solidFill>
              <a:cs typeface="Arial" pitchFamily="34" charset="0"/>
            </a:endParaRPr>
          </a:p>
          <a:p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1840" y="2250553"/>
            <a:ext cx="43925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3-Control the way we give instructions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lvl="0"/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4-Orchestrate group and group work.</a:t>
            </a:r>
          </a:p>
          <a:p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51840" y="3144858"/>
            <a:ext cx="4392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5-Keep learners on task.</a:t>
            </a: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6-Make language comprehensible to students.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51840" y="4039163"/>
            <a:ext cx="4392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7-Handle affective variables of classroom life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108820" y="627534"/>
            <a:ext cx="526233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/>
              <a:t>Roles the teacher can play to promote interaction in the classroom</a:t>
            </a: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l" defTabSz="914377" latinLnBrk="0">
              <a:spcBef>
                <a:spcPts val="0"/>
              </a:spcBef>
            </a:pPr>
            <a:r>
              <a:rPr lang="en-US" sz="2800" b="1" dirty="0">
                <a:solidFill>
                  <a:prstClr val="black"/>
                </a:solidFill>
                <a:cs typeface="+mn-cs"/>
              </a:rPr>
              <a:t>Roles related to English language ability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0"/>
          <p:cNvSpPr txBox="1"/>
          <p:nvPr/>
        </p:nvSpPr>
        <p:spPr>
          <a:xfrm>
            <a:off x="539552" y="555526"/>
            <a:ext cx="8136904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/>
              <a:t>One role we expected to play is language </a:t>
            </a:r>
            <a:endParaRPr lang="en-US" sz="2800" dirty="0" smtClean="0"/>
          </a:p>
          <a:p>
            <a:r>
              <a:rPr lang="en-US" sz="2800" dirty="0" smtClean="0"/>
              <a:t>authority </a:t>
            </a:r>
            <a:r>
              <a:rPr lang="en-US" sz="2800" dirty="0"/>
              <a:t>. We are expected to explain complex </a:t>
            </a:r>
            <a:endParaRPr lang="en-US" sz="2800" dirty="0" smtClean="0"/>
          </a:p>
          <a:p>
            <a:r>
              <a:rPr lang="en-US" sz="2800" dirty="0" smtClean="0"/>
              <a:t>rules </a:t>
            </a:r>
            <a:r>
              <a:rPr lang="en-US" sz="2800" dirty="0"/>
              <a:t>of English grammar such as the differences </a:t>
            </a:r>
            <a:endParaRPr lang="en-US" sz="2800" dirty="0" smtClean="0"/>
          </a:p>
          <a:p>
            <a:r>
              <a:rPr lang="en-US" sz="2800" dirty="0" smtClean="0"/>
              <a:t>between static </a:t>
            </a:r>
            <a:r>
              <a:rPr lang="en-US" sz="2800" dirty="0"/>
              <a:t>and dynamic </a:t>
            </a:r>
            <a:r>
              <a:rPr lang="en-US" sz="2800" dirty="0" smtClean="0"/>
              <a:t>verbs 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76672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95536" y="411510"/>
            <a:ext cx="8424936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/>
              <a:t>Roles related to creating meaningful </a:t>
            </a:r>
            <a:r>
              <a:rPr lang="en-US" sz="2800" b="1" dirty="0" smtClean="0"/>
              <a:t>interaction</a:t>
            </a:r>
          </a:p>
          <a:p>
            <a:r>
              <a:rPr lang="en-US" sz="2400" dirty="0"/>
              <a:t>A number of educators encourage language teachers to play the role of needs assessor , including learning about student’s language-learning history , goals , interests , study habits , learning strategies , and language-learning styles.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4505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51520" y="483518"/>
            <a:ext cx="8640960" cy="10002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defTabSz="914377" rtl="1" latinLnBrk="0"/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1-Roles related to English language abilities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lvl="0" defTabSz="914377" rtl="1" latinLnBrk="0"/>
            <a:endParaRPr lang="ar-IQ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 defTabSz="914377" rtl="1" latinLnBrk="0"/>
            <a:endParaRPr lang="en-US" sz="11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14459"/>
            <a:ext cx="4608512" cy="188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41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67544" y="411510"/>
            <a:ext cx="8136904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defTabSz="914377" rtl="1" latinLnBrk="0"/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2-Roles related to the ability to create meaningful interaction:</a:t>
            </a:r>
            <a:endParaRPr lang="en-US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defTabSz="914377" rtl="1" latinLnBrk="0"/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-Needs assessor.</a:t>
            </a:r>
            <a:endParaRPr lang="en-US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defTabSz="914377" rtl="1" latinLnBrk="0"/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-Classroom manager.</a:t>
            </a:r>
            <a:endParaRPr lang="en-US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defTabSz="914377" rtl="1" latinLnBrk="0"/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-Text adapter.</a:t>
            </a:r>
            <a:endParaRPr lang="en-US" sz="1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defTabSz="914377" rtl="1" latinLnBrk="0"/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Entertainer.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261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r>
              <a:rPr lang="en-US" altLang="ko-KR" sz="3600" dirty="0"/>
              <a:t>Thank you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204</Words>
  <Application>Microsoft Office PowerPoint</Application>
  <PresentationFormat>عرض على الشاشة (9:16)‏</PresentationFormat>
  <Paragraphs>33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Cover and End Slide Master</vt:lpstr>
      <vt:lpstr>Contents Slide Master</vt:lpstr>
      <vt:lpstr>Section Break Slide Master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exp</cp:lastModifiedBy>
  <cp:revision>88</cp:revision>
  <dcterms:created xsi:type="dcterms:W3CDTF">2016-12-05T23:26:54Z</dcterms:created>
  <dcterms:modified xsi:type="dcterms:W3CDTF">2019-12-17T21:59:18Z</dcterms:modified>
</cp:coreProperties>
</file>