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sldIdLst>
    <p:sldId id="256" r:id="rId4"/>
    <p:sldId id="261" r:id="rId5"/>
    <p:sldId id="264" r:id="rId6"/>
    <p:sldId id="268" r:id="rId7"/>
    <p:sldId id="299" r:id="rId8"/>
    <p:sldId id="300" r:id="rId9"/>
    <p:sldId id="301" r:id="rId10"/>
    <p:sldId id="262" r:id="rId11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9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2A40D"/>
    <a:srgbClr val="32A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26" autoAdjust="0"/>
    <p:restoredTop sz="94628" autoAdjust="0"/>
  </p:normalViewPr>
  <p:slideViewPr>
    <p:cSldViewPr>
      <p:cViewPr>
        <p:scale>
          <a:sx n="102" d="100"/>
          <a:sy n="102" d="100"/>
        </p:scale>
        <p:origin x="-522" y="-72"/>
      </p:cViewPr>
      <p:guideLst>
        <p:guide orient="horz" pos="139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851920" y="1794902"/>
            <a:ext cx="5292080" cy="108012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</a:t>
            </a:r>
          </a:p>
          <a:p>
            <a:r>
              <a:rPr lang="en-US" altLang="ko-KR" dirty="0">
                <a:ea typeface="맑은 고딕" pitchFamily="50" charset="-127"/>
              </a:rPr>
              <a:t>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851772" y="2947030"/>
            <a:ext cx="5292080" cy="48881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THE TITLE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1" dirty="0"/>
              <a:t>OF YOUR PRESENTATION HERE</a:t>
            </a:r>
            <a:endParaRPr lang="en-US" altLang="ko-KR" dirty="0"/>
          </a:p>
        </p:txBody>
      </p:sp>
      <p:pic>
        <p:nvPicPr>
          <p:cNvPr id="1026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640" y="657349"/>
            <a:ext cx="1765300" cy="391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1759754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208" y="1042230"/>
            <a:ext cx="2869272" cy="347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380312" y="1175233"/>
            <a:ext cx="1008112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643269" y="1261134"/>
            <a:ext cx="1654766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013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4860032" y="0"/>
            <a:ext cx="36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4896032" y="1311750"/>
            <a:ext cx="180000" cy="25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440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5063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131840" y="181632"/>
            <a:ext cx="601216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131840" y="757696"/>
            <a:ext cx="601216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146470" y="1131590"/>
            <a:ext cx="3059832" cy="40119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8877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11510"/>
            <a:ext cx="6444208" cy="4320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35622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223854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312086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2137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444208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444208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986213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986213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9397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3291830"/>
            <a:ext cx="8748464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867894"/>
            <a:ext cx="8748464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67544" y="339502"/>
            <a:ext cx="3312128" cy="280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995936" y="339502"/>
            <a:ext cx="468052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9593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61619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723645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52426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31069092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71750"/>
            <a:ext cx="9144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2116108" y="843558"/>
            <a:ext cx="4896544" cy="3456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116108" y="0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116108" y="4948014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116108" y="3049518"/>
            <a:ext cx="4896544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116108" y="3625582"/>
            <a:ext cx="489654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2050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55985" y="1156325"/>
            <a:ext cx="816788" cy="181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572242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414830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3311860" y="737642"/>
            <a:ext cx="2520280" cy="25202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351" y="1139211"/>
            <a:ext cx="819298" cy="1818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84" y="938231"/>
            <a:ext cx="1584176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89484" y="938231"/>
            <a:ext cx="792088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35" y="2931790"/>
            <a:ext cx="945499" cy="209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99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399842"/>
            <a:ext cx="9144000" cy="1743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4043561" y="2859782"/>
            <a:ext cx="1080120" cy="1080120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057" y="3010192"/>
            <a:ext cx="351128" cy="77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86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6085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43508" y="92609"/>
            <a:ext cx="8856984" cy="49582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32792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65584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98376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328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4656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6984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932113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31590"/>
            <a:ext cx="7230270" cy="367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513480" y="1626257"/>
            <a:ext cx="3465217" cy="25626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467544" y="3363838"/>
            <a:ext cx="3024336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605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2" r:id="rId2"/>
    <p:sldLayoutId id="2147483670" r:id="rId3"/>
    <p:sldLayoutId id="2147483652" r:id="rId4"/>
    <p:sldLayoutId id="2147483671" r:id="rId5"/>
    <p:sldLayoutId id="2147483655" r:id="rId6"/>
    <p:sldLayoutId id="2147483662" r:id="rId7"/>
    <p:sldLayoutId id="2147483663" r:id="rId8"/>
    <p:sldLayoutId id="2147483665" r:id="rId9"/>
    <p:sldLayoutId id="2147483666" r:id="rId10"/>
    <p:sldLayoutId id="2147483667" r:id="rId11"/>
    <p:sldLayoutId id="2147483664" r:id="rId12"/>
    <p:sldLayoutId id="2147483668" r:id="rId13"/>
    <p:sldLayoutId id="2147483669" r:id="rId14"/>
    <p:sldLayoutId id="2147483673" r:id="rId15"/>
    <p:sldLayoutId id="2147483656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987824" y="771550"/>
            <a:ext cx="5904656" cy="4248472"/>
          </a:xfrm>
        </p:spPr>
        <p:txBody>
          <a:bodyPr/>
          <a:lstStyle/>
          <a:p>
            <a:pPr lvl="0" defTabSz="914377" latinLnBrk="0">
              <a:spcBef>
                <a:spcPts val="0"/>
              </a:spcBef>
            </a:pPr>
            <a:r>
              <a:rPr lang="en-US" sz="2800" b="1" dirty="0">
                <a:solidFill>
                  <a:prstClr val="black"/>
                </a:solidFill>
                <a:cs typeface="+mn-cs"/>
              </a:rPr>
              <a:t>Diyala University / College of Education for Humanities</a:t>
            </a:r>
          </a:p>
          <a:p>
            <a:pPr lvl="0" defTabSz="914377" latinLnBrk="0">
              <a:spcBef>
                <a:spcPts val="0"/>
              </a:spcBef>
            </a:pPr>
            <a:r>
              <a:rPr lang="en-US" sz="2800" b="1" dirty="0" smtClean="0">
                <a:solidFill>
                  <a:prstClr val="black"/>
                </a:solidFill>
                <a:cs typeface="+mn-cs"/>
              </a:rPr>
              <a:t>Asst.Inst</a:t>
            </a:r>
            <a:r>
              <a:rPr lang="en-US" sz="2800" b="1" dirty="0">
                <a:solidFill>
                  <a:prstClr val="black"/>
                </a:solidFill>
                <a:cs typeface="+mn-cs"/>
              </a:rPr>
              <a:t>. Eman Ahmed Hasson</a:t>
            </a:r>
          </a:p>
          <a:p>
            <a:pPr lvl="0" defTabSz="914377" latinLnBrk="0">
              <a:spcBef>
                <a:spcPts val="0"/>
              </a:spcBef>
            </a:pPr>
            <a:r>
              <a:rPr lang="en-US" sz="2800" b="1" dirty="0">
                <a:solidFill>
                  <a:prstClr val="black"/>
                </a:solidFill>
                <a:cs typeface="+mn-cs"/>
              </a:rPr>
              <a:t>Methods of Teaching English</a:t>
            </a:r>
          </a:p>
          <a:p>
            <a:pPr lvl="0" defTabSz="914377" latinLnBrk="0">
              <a:spcBef>
                <a:spcPts val="0"/>
              </a:spcBef>
            </a:pPr>
            <a:r>
              <a:rPr lang="en-US" sz="2800" b="1" dirty="0">
                <a:solidFill>
                  <a:prstClr val="black"/>
                </a:solidFill>
                <a:cs typeface="+mn-cs"/>
              </a:rPr>
              <a:t>Second Grade</a:t>
            </a:r>
          </a:p>
          <a:p>
            <a:pPr lvl="0" defTabSz="914377" latinLnBrk="0">
              <a:spcBef>
                <a:spcPts val="0"/>
              </a:spcBef>
            </a:pPr>
            <a:r>
              <a:rPr lang="en-US" sz="2800" b="1" dirty="0">
                <a:solidFill>
                  <a:prstClr val="black"/>
                </a:solidFill>
                <a:cs typeface="+mn-cs"/>
              </a:rPr>
              <a:t>The </a:t>
            </a:r>
            <a:r>
              <a:rPr lang="en-US" sz="2800" b="1" dirty="0" smtClean="0">
                <a:solidFill>
                  <a:prstClr val="black"/>
                </a:solidFill>
                <a:cs typeface="+mn-cs"/>
              </a:rPr>
              <a:t>eighth </a:t>
            </a:r>
            <a:r>
              <a:rPr lang="en-US" sz="2800" b="1" dirty="0">
                <a:solidFill>
                  <a:prstClr val="black"/>
                </a:solidFill>
                <a:cs typeface="+mn-cs"/>
              </a:rPr>
              <a:t>Lecture</a:t>
            </a:r>
          </a:p>
          <a:p>
            <a:pPr lvl="0" defTabSz="914377" latinLnBrk="0">
              <a:spcBef>
                <a:spcPts val="0"/>
              </a:spcBef>
            </a:pPr>
            <a:r>
              <a:rPr lang="en-US" sz="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Roles the teacher can play </a:t>
            </a:r>
            <a:r>
              <a:rPr lang="en-US" sz="2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to promote </a:t>
            </a:r>
          </a:p>
          <a:p>
            <a:pPr lvl="0" defTabSz="914377" latinLnBrk="0">
              <a:spcBef>
                <a:spcPts val="0"/>
              </a:spcBef>
            </a:pPr>
            <a:r>
              <a:rPr lang="en-US" sz="28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Interaction in the classroom</a:t>
            </a:r>
            <a:endParaRPr lang="en-US" sz="2800" b="1" dirty="0">
              <a:solidFill>
                <a:prstClr val="black"/>
              </a:solidFill>
              <a:cs typeface="+mn-cs"/>
            </a:endParaRPr>
          </a:p>
          <a:p>
            <a:pPr lvl="0" defTabSz="914377" latinLnBrk="0">
              <a:spcBef>
                <a:spcPts val="0"/>
              </a:spcBef>
            </a:pPr>
            <a:endParaRPr lang="en-US" b="1" dirty="0">
              <a:solidFill>
                <a:prstClr val="black"/>
              </a:solidFill>
              <a:cs typeface="+mn-cs"/>
            </a:endParaRPr>
          </a:p>
          <a:p>
            <a:endParaRPr lang="en-US" altLang="ko-KR" sz="3600" dirty="0"/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131840" y="1275606"/>
            <a:ext cx="5256584" cy="720000"/>
            <a:chOff x="3131840" y="1491630"/>
            <a:chExt cx="5256584" cy="576064"/>
          </a:xfrm>
        </p:grpSpPr>
        <p:sp>
          <p:nvSpPr>
            <p:cNvPr id="2" name="Rectangle 1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Right Triangle 4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126085" y="2163705"/>
            <a:ext cx="5256584" cy="720000"/>
            <a:chOff x="3131840" y="1491630"/>
            <a:chExt cx="5256584" cy="576064"/>
          </a:xfrm>
        </p:grpSpPr>
        <p:sp>
          <p:nvSpPr>
            <p:cNvPr id="18" name="Rectangle 17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Right Triangle 18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120330" y="3051804"/>
            <a:ext cx="5256584" cy="720000"/>
            <a:chOff x="3131840" y="1491630"/>
            <a:chExt cx="5256584" cy="576064"/>
          </a:xfrm>
        </p:grpSpPr>
        <p:sp>
          <p:nvSpPr>
            <p:cNvPr id="21" name="Rectangle 20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2" name="Right Triangle 21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114575" y="3939902"/>
            <a:ext cx="5256584" cy="720000"/>
            <a:chOff x="3131840" y="1491630"/>
            <a:chExt cx="5256584" cy="576064"/>
          </a:xfrm>
        </p:grpSpPr>
        <p:sp>
          <p:nvSpPr>
            <p:cNvPr id="24" name="Rectangle 23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5" name="Right Triangle 24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131840" y="1275606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20330" y="2163705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08820" y="3051804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97310" y="3939903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51840" y="1356248"/>
            <a:ext cx="43925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1-Engeneer the amount of classroom talk we do</a:t>
            </a: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  <a:p>
            <a:pPr lvl="0"/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2-Manpulate our questioning behavior.</a:t>
            </a:r>
            <a:endParaRPr lang="ko-KR" altLang="en-US" sz="1400" b="1" dirty="0">
              <a:solidFill>
                <a:prstClr val="black">
                  <a:lumMod val="75000"/>
                  <a:lumOff val="25000"/>
                </a:prstClr>
              </a:solidFill>
              <a:cs typeface="Arial" pitchFamily="34" charset="0"/>
            </a:endParaRPr>
          </a:p>
          <a:p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51840" y="2250553"/>
            <a:ext cx="43925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3-Control the way we give instructions</a:t>
            </a: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  <a:p>
            <a:pPr lvl="0"/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4-Orchestrate group and group work.</a:t>
            </a:r>
          </a:p>
          <a:p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851840" y="3144858"/>
            <a:ext cx="4392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5-Keep learners on task.</a:t>
            </a:r>
          </a:p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6-Make language comprehensible to students.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51840" y="4039163"/>
            <a:ext cx="4392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7-Handle affective variables of classroom life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3108820" y="627534"/>
            <a:ext cx="526233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/>
              <a:t>Roles the teacher can play to promote interaction in the classroom</a:t>
            </a:r>
          </a:p>
        </p:txBody>
      </p: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 algn="l" defTabSz="914377" latinLnBrk="0">
              <a:spcBef>
                <a:spcPts val="0"/>
              </a:spcBef>
            </a:pPr>
            <a:r>
              <a:rPr lang="en-US" sz="2800" b="1" dirty="0">
                <a:solidFill>
                  <a:prstClr val="black"/>
                </a:solidFill>
                <a:cs typeface="+mn-cs"/>
              </a:rPr>
              <a:t>Roles related to English language ability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ربع نص 10"/>
          <p:cNvSpPr txBox="1"/>
          <p:nvPr/>
        </p:nvSpPr>
        <p:spPr>
          <a:xfrm>
            <a:off x="539552" y="555526"/>
            <a:ext cx="8136904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/>
              <a:t>One role we expected to play is language </a:t>
            </a:r>
            <a:endParaRPr lang="en-US" sz="2800" dirty="0" smtClean="0"/>
          </a:p>
          <a:p>
            <a:r>
              <a:rPr lang="en-US" sz="2800" dirty="0" smtClean="0"/>
              <a:t>authority </a:t>
            </a:r>
            <a:r>
              <a:rPr lang="en-US" sz="2800" dirty="0"/>
              <a:t>. We are expected to explain complex </a:t>
            </a:r>
            <a:endParaRPr lang="en-US" sz="2800" dirty="0" smtClean="0"/>
          </a:p>
          <a:p>
            <a:r>
              <a:rPr lang="en-US" sz="2800" dirty="0" smtClean="0"/>
              <a:t>rules </a:t>
            </a:r>
            <a:r>
              <a:rPr lang="en-US" sz="2800" dirty="0"/>
              <a:t>of English grammar such as the differences </a:t>
            </a:r>
            <a:endParaRPr lang="en-US" sz="2800" dirty="0" smtClean="0"/>
          </a:p>
          <a:p>
            <a:r>
              <a:rPr lang="en-US" sz="2800" dirty="0" smtClean="0"/>
              <a:t>between static </a:t>
            </a:r>
            <a:r>
              <a:rPr lang="en-US" sz="2800" dirty="0"/>
              <a:t>and dynamic </a:t>
            </a:r>
            <a:r>
              <a:rPr lang="en-US" sz="2800" dirty="0" smtClean="0"/>
              <a:t>verbs .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1766728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395536" y="411510"/>
            <a:ext cx="8424936" cy="20005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/>
              <a:t>Roles related to creating meaningful </a:t>
            </a:r>
            <a:r>
              <a:rPr lang="en-US" sz="2800" b="1" dirty="0" smtClean="0"/>
              <a:t>interaction</a:t>
            </a:r>
          </a:p>
          <a:p>
            <a:r>
              <a:rPr lang="en-US" sz="2400" dirty="0"/>
              <a:t>A number of educators encourage language teachers to play the role of needs assessor , including learning about student’s language-learning history , goals , interests , study habits , learning strategies , and language-learning styles.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45052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251520" y="483518"/>
            <a:ext cx="8640960" cy="10002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defTabSz="914377" rtl="1" latinLnBrk="0"/>
            <a:r>
              <a:rPr lang="en-US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1-Roles related to English language abilities</a:t>
            </a:r>
            <a:r>
              <a:rPr lang="en-US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</a:t>
            </a:r>
          </a:p>
          <a:p>
            <a:pPr lvl="0" defTabSz="914377" rtl="1" latinLnBrk="0"/>
            <a:endParaRPr lang="ar-IQ" sz="2400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defTabSz="914377" rtl="1" latinLnBrk="0"/>
            <a:endParaRPr lang="en-US" sz="11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14459"/>
            <a:ext cx="4608512" cy="1887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5419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67544" y="411510"/>
            <a:ext cx="8136904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defTabSz="914377" rtl="1" latinLnBrk="0"/>
            <a:r>
              <a:rPr lang="en-US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2-Roles related to the ability to create meaningful interaction:</a:t>
            </a:r>
            <a:endParaRPr lang="en-US" sz="11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defTabSz="914377" rtl="1" latinLnBrk="0"/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-Needs assessor.</a:t>
            </a:r>
            <a:endParaRPr lang="en-US" sz="11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defTabSz="914377" rtl="1" latinLnBrk="0"/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-Classroom manager.</a:t>
            </a:r>
            <a:endParaRPr lang="en-US" sz="11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defTabSz="914377" rtl="1" latinLnBrk="0"/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-Text adapter.</a:t>
            </a:r>
            <a:endParaRPr lang="en-US" sz="11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defTabSz="914377" rtl="1" latinLnBrk="0"/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Entertainer.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7261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561194"/>
            <a:ext cx="9144000" cy="576063"/>
          </a:xfrm>
        </p:spPr>
        <p:txBody>
          <a:bodyPr/>
          <a:lstStyle/>
          <a:p>
            <a:r>
              <a:rPr lang="en-US" altLang="ko-KR" sz="3600" dirty="0"/>
              <a:t>Thank you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2AEB8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</TotalTime>
  <Words>204</Words>
  <Application>Microsoft Office PowerPoint</Application>
  <PresentationFormat>عرض على الشاشة (9:16)‏</PresentationFormat>
  <Paragraphs>33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3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Cover and End Slide Master</vt:lpstr>
      <vt:lpstr>Contents Slide Master</vt:lpstr>
      <vt:lpstr>Section Break Slide Master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exp</cp:lastModifiedBy>
  <cp:revision>88</cp:revision>
  <dcterms:created xsi:type="dcterms:W3CDTF">2016-12-05T23:26:54Z</dcterms:created>
  <dcterms:modified xsi:type="dcterms:W3CDTF">2019-12-17T21:59:18Z</dcterms:modified>
</cp:coreProperties>
</file>